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93" r:id="rId2"/>
    <p:sldId id="259" r:id="rId3"/>
    <p:sldId id="294" r:id="rId4"/>
    <p:sldId id="321" r:id="rId5"/>
    <p:sldId id="322" r:id="rId6"/>
    <p:sldId id="323" r:id="rId7"/>
    <p:sldId id="324" r:id="rId8"/>
    <p:sldId id="325" r:id="rId9"/>
    <p:sldId id="326" r:id="rId10"/>
    <p:sldId id="327" r:id="rId11"/>
    <p:sldId id="297" r:id="rId12"/>
  </p:sldIdLst>
  <p:sldSz cx="9144000" cy="6858000" type="screen4x3"/>
  <p:notesSz cx="6858000" cy="9144000"/>
  <p:embeddedFontLst>
    <p:embeddedFont>
      <p:font typeface="굴림체" panose="020B0609000101010101" pitchFamily="49" charset="-127"/>
      <p:regular r:id="rId15"/>
    </p:embeddedFont>
    <p:embeddedFont>
      <p:font typeface="맑은 고딕" panose="020B0503020000020004" pitchFamily="34" charset="-127"/>
      <p:regular r:id="rId16"/>
      <p:bold r:id="rId1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66B"/>
    <a:srgbClr val="D8453E"/>
    <a:srgbClr val="0F3A55"/>
    <a:srgbClr val="337BA9"/>
    <a:srgbClr val="EE6F10"/>
    <a:srgbClr val="7C2A3B"/>
    <a:srgbClr val="3F6603"/>
    <a:srgbClr val="F07E28"/>
    <a:srgbClr val="070805"/>
    <a:srgbClr val="F6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3447" autoAdjust="0"/>
  </p:normalViewPr>
  <p:slideViewPr>
    <p:cSldViewPr>
      <p:cViewPr>
        <p:scale>
          <a:sx n="63" d="100"/>
          <a:sy n="63" d="100"/>
        </p:scale>
        <p:origin x="1592" y="5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2024-10-14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2024-10-14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2024-10-14</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9144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2024-10-14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2024-10-14</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2024-10-14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2024-10-14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2024-10-14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8" y="2708919"/>
            <a:ext cx="5741195"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2024-10-14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reamincode.net/forums/topic/53926-online-examination-system-on-%20vbnet/"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b="1" dirty="0"/>
              <a:t>AIRLINE PROJECT</a:t>
            </a:r>
            <a:endParaRPr lang="ko-KR" altLang="en-US" b="1" dirty="0"/>
          </a:p>
        </p:txBody>
      </p:sp>
      <p:sp>
        <p:nvSpPr>
          <p:cNvPr id="18" name="직사각형 17"/>
          <p:cNvSpPr/>
          <p:nvPr/>
        </p:nvSpPr>
        <p:spPr>
          <a:xfrm>
            <a:off x="1475656" y="1988840"/>
            <a:ext cx="1512168"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1200" dirty="0">
                <a:latin typeface="+mj-lt"/>
                <a:ea typeface="맑은 고딕" pitchFamily="50" charset="-127"/>
                <a:cs typeface="굴림" pitchFamily="50" charset="-127"/>
              </a:rPr>
              <a:t>Submitted By – Ayushi(2823843)</a:t>
            </a:r>
            <a:endParaRPr kumimoji="1" lang="en-US" altLang="ko-KR" sz="1200" dirty="0">
              <a:solidFill>
                <a:schemeClr val="bg1">
                  <a:lumMod val="65000"/>
                </a:schemeClr>
              </a:solidFill>
              <a:latin typeface="+mj-lt"/>
              <a:ea typeface="맑은 고딕" pitchFamily="50" charset="-127"/>
              <a:cs typeface="굴림" pitchFamily="50" charset="-127"/>
            </a:endParaRPr>
          </a:p>
        </p:txBody>
      </p:sp>
      <p:sp>
        <p:nvSpPr>
          <p:cNvPr id="2" name="TextBox 1">
            <a:extLst>
              <a:ext uri="{FF2B5EF4-FFF2-40B4-BE49-F238E27FC236}">
                <a16:creationId xmlns:a16="http://schemas.microsoft.com/office/drawing/2014/main" id="{67D9881F-46FE-D8EF-F540-CE4DD5E80702}"/>
              </a:ext>
            </a:extLst>
          </p:cNvPr>
          <p:cNvSpPr txBox="1"/>
          <p:nvPr/>
        </p:nvSpPr>
        <p:spPr>
          <a:xfrm>
            <a:off x="5868144" y="1970591"/>
            <a:ext cx="1296144" cy="461665"/>
          </a:xfrm>
          <a:prstGeom prst="rect">
            <a:avLst/>
          </a:prstGeom>
          <a:noFill/>
        </p:spPr>
        <p:txBody>
          <a:bodyPr wrap="square" rtlCol="0">
            <a:spAutoFit/>
          </a:bodyPr>
          <a:lstStyle/>
          <a:p>
            <a:r>
              <a:rPr lang="en-US" sz="1200" dirty="0">
                <a:latin typeface="+mj-lt"/>
              </a:rPr>
              <a:t>Submitted to- </a:t>
            </a:r>
          </a:p>
          <a:p>
            <a:r>
              <a:rPr lang="en-US" sz="1200" dirty="0">
                <a:latin typeface="+mj-lt"/>
              </a:rPr>
              <a:t>Mr. Abhishek</a:t>
            </a:r>
            <a:endParaRPr lang="en-IN" sz="12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445B-24DF-DBC9-67D2-7EF228B7F18C}"/>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E64B51B0-2D31-4604-7D93-0C096FA3D071}"/>
              </a:ext>
            </a:extLst>
          </p:cNvPr>
          <p:cNvSpPr>
            <a:spLocks noGrp="1"/>
          </p:cNvSpPr>
          <p:nvPr>
            <p:ph idx="1"/>
          </p:nvPr>
        </p:nvSpPr>
        <p:spPr/>
        <p:txBody>
          <a:bodyPr/>
          <a:lstStyle/>
          <a:p>
            <a:pPr>
              <a:buFont typeface="Arial" panose="020B0604020202020204" pitchFamily="34" charset="0"/>
              <a:buChar char="•"/>
            </a:pPr>
            <a:endParaRPr lang="da-DK" b="0" i="0"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da-DK" b="0" i="0" dirty="0">
                <a:solidFill>
                  <a:schemeClr val="tx1"/>
                </a:solidFill>
                <a:effectLst/>
                <a:cs typeface="Arial" panose="020B0604020202020204" pitchFamily="34" charset="0"/>
                <a:hlinkClick r:id="rId2">
                  <a:extLst>
                    <a:ext uri="{A12FA001-AC4F-418D-AE19-62706E023703}">
                      <ahyp:hlinkClr xmlns:ahyp="http://schemas.microsoft.com/office/drawing/2018/hyperlinkcolor" val="tx"/>
                    </a:ext>
                  </a:extLst>
                </a:hlinkClick>
              </a:rPr>
              <a:t>These are some of </a:t>
            </a:r>
            <a:r>
              <a:rPr lang="da-DK" i="0" dirty="0">
                <a:solidFill>
                  <a:schemeClr val="tx1"/>
                </a:solidFill>
                <a:cs typeface="Arial" panose="020B0604020202020204" pitchFamily="34" charset="0"/>
                <a:hlinkClick r:id="rId2">
                  <a:extLst>
                    <a:ext uri="{A12FA001-AC4F-418D-AE19-62706E023703}">
                      <ahyp:hlinkClr xmlns:ahyp="http://schemas.microsoft.com/office/drawing/2018/hyperlinkcolor" val="tx"/>
                    </a:ext>
                  </a:extLst>
                </a:hlinkClick>
              </a:rPr>
              <a:t>the wesites through which i get some help.</a:t>
            </a:r>
          </a:p>
          <a:p>
            <a:pPr marL="0" indent="0"/>
            <a:endParaRPr lang="da-DK" b="0" i="0" dirty="0">
              <a:solidFill>
                <a:schemeClr val="tx1"/>
              </a:solidFill>
              <a:effectLst/>
              <a:cs typeface="Arial" panose="020B0604020202020204" pitchFamily="34" charset="0"/>
              <a:hlinkClick r:id="rId2">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da-DK" b="0" i="0" dirty="0">
                <a:solidFill>
                  <a:schemeClr val="tx1"/>
                </a:solidFill>
                <a:effectLst/>
                <a:cs typeface="Arial" panose="020B0604020202020204" pitchFamily="34" charset="0"/>
                <a:hlinkClick r:id="rId2">
                  <a:extLst>
                    <a:ext uri="{A12FA001-AC4F-418D-AE19-62706E023703}">
                      <ahyp:hlinkClr xmlns:ahyp="http://schemas.microsoft.com/office/drawing/2018/hyperlinkcolor" val="tx"/>
                    </a:ext>
                  </a:extLst>
                </a:hlinkClick>
              </a:rPr>
              <a:t>http://www.dreamincode.net/forums/topic/53926-online-examination-system-on- vbnet/</a:t>
            </a:r>
            <a:endParaRPr lang="da-DK" b="0" i="0" dirty="0">
              <a:solidFill>
                <a:schemeClr val="tx1"/>
              </a:solidFill>
              <a:effectLst/>
              <a:cs typeface="Arial" panose="020B0604020202020204" pitchFamily="34" charset="0"/>
            </a:endParaRPr>
          </a:p>
          <a:p>
            <a:pPr marL="0" indent="0"/>
            <a:endParaRPr lang="da-DK" b="0" i="0" dirty="0">
              <a:solidFill>
                <a:schemeClr val="tx1"/>
              </a:solidFill>
              <a:effectLst/>
              <a:cs typeface="Arial" panose="020B0604020202020204" pitchFamily="34" charset="0"/>
            </a:endParaRPr>
          </a:p>
          <a:p>
            <a:pPr>
              <a:buFont typeface="Arial" panose="020B0604020202020204" pitchFamily="34" charset="0"/>
              <a:buChar char="•"/>
            </a:pPr>
            <a:r>
              <a:rPr lang="en-IN" b="0" i="0" dirty="0">
                <a:solidFill>
                  <a:schemeClr val="tx1"/>
                </a:solidFill>
                <a:effectLst/>
                <a:cs typeface="Arial" panose="020B0604020202020204" pitchFamily="34" charset="0"/>
              </a:rPr>
              <a:t>http://www.seminarprojects.com/Thread.-online-examination-project </a:t>
            </a:r>
            <a:endParaRPr lang="en-IN" i="0" dirty="0">
              <a:solidFill>
                <a:schemeClr val="tx1"/>
              </a:solidFill>
              <a:cs typeface="Arial" panose="020B0604020202020204" pitchFamily="34" charset="0"/>
            </a:endParaRPr>
          </a:p>
          <a:p>
            <a:endParaRPr lang="en-IN" dirty="0"/>
          </a:p>
        </p:txBody>
      </p:sp>
    </p:spTree>
    <p:extLst>
      <p:ext uri="{BB962C8B-B14F-4D97-AF65-F5344CB8AC3E}">
        <p14:creationId xmlns:p14="http://schemas.microsoft.com/office/powerpoint/2010/main" val="163256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512035" y="2858336"/>
            <a:ext cx="2983409"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9" name="그룹 8"/>
          <p:cNvGrpSpPr/>
          <p:nvPr/>
        </p:nvGrpSpPr>
        <p:grpSpPr>
          <a:xfrm>
            <a:off x="4706764" y="1856023"/>
            <a:ext cx="3895178" cy="686761"/>
            <a:chOff x="4712221" y="2038747"/>
            <a:chExt cx="3895178" cy="686761"/>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Objective/Aim/Goal</a:t>
              </a:r>
            </a:p>
          </p:txBody>
        </p:sp>
        <p:sp>
          <p:nvSpPr>
            <p:cNvPr id="88" name="Text Box 11"/>
            <p:cNvSpPr txBox="1">
              <a:spLocks noChangeArrowheads="1"/>
            </p:cNvSpPr>
            <p:nvPr/>
          </p:nvSpPr>
          <p:spPr bwMode="auto">
            <a:xfrm>
              <a:off x="5177978" y="2479287"/>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1</a:t>
              </a:r>
              <a:endParaRPr lang="en-US" altLang="ko-KR" sz="1100" dirty="0">
                <a:latin typeface="+mj-lt"/>
                <a:ea typeface="맑은 고딕" pitchFamily="50" charset="-127"/>
                <a:cs typeface="굴림" pitchFamily="50" charset="-127"/>
              </a:endParaRP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01</a:t>
              </a:r>
              <a:endParaRPr lang="ko-KR" altLang="en-US" sz="2500" b="1" dirty="0">
                <a:solidFill>
                  <a:srgbClr val="06266B"/>
                </a:solidFill>
                <a:latin typeface="+mj-lt"/>
                <a:ea typeface="맑은 고딕" pitchFamily="50" charset="-127"/>
              </a:endParaRPr>
            </a:p>
          </p:txBody>
        </p:sp>
        <p:cxnSp>
          <p:nvCxnSpPr>
            <p:cNvPr id="59" name="직선 연결선 58"/>
            <p:cNvCxnSpPr>
              <a:cxnSpLocks/>
            </p:cNvCxnSpPr>
            <p:nvPr/>
          </p:nvCxnSpPr>
          <p:spPr>
            <a:xfrm>
              <a:off x="5186558" y="240234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725242" y="2568353"/>
            <a:ext cx="3934771" cy="686761"/>
            <a:chOff x="4713929" y="2862660"/>
            <a:chExt cx="3934771"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Literature Review</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2</a:t>
              </a:r>
            </a:p>
          </p:txBody>
        </p:sp>
        <p:sp>
          <p:nvSpPr>
            <p:cNvPr id="39" name="TextBox 13"/>
            <p:cNvSpPr txBox="1">
              <a:spLocks noChangeArrowheads="1"/>
            </p:cNvSpPr>
            <p:nvPr/>
          </p:nvSpPr>
          <p:spPr bwMode="auto">
            <a:xfrm>
              <a:off x="4713929" y="2867560"/>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02</a:t>
              </a:r>
              <a:endParaRPr lang="ko-KR" altLang="en-US" sz="2500" b="1" dirty="0">
                <a:solidFill>
                  <a:srgbClr val="06266B"/>
                </a:solidFill>
                <a:latin typeface="+mj-lt"/>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680656" y="3306488"/>
            <a:ext cx="3936479" cy="686761"/>
            <a:chOff x="4712221" y="3686573"/>
            <a:chExt cx="3936479" cy="686761"/>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Design/Models used in SDLC</a:t>
              </a:r>
            </a:p>
          </p:txBody>
        </p:sp>
        <p:sp>
          <p:nvSpPr>
            <p:cNvPr id="44" name="Text Box 11"/>
            <p:cNvSpPr txBox="1">
              <a:spLocks noChangeArrowheads="1"/>
            </p:cNvSpPr>
            <p:nvPr/>
          </p:nvSpPr>
          <p:spPr bwMode="auto">
            <a:xfrm>
              <a:off x="5177978" y="4127113"/>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3-4</a:t>
              </a: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03</a:t>
              </a:r>
              <a:endParaRPr lang="ko-KR" altLang="en-US" sz="2500" b="1" dirty="0">
                <a:solidFill>
                  <a:srgbClr val="06266B"/>
                </a:solidFill>
                <a:latin typeface="+mj-lt"/>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697426" y="4101876"/>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Implementation with screenshots</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5-6</a:t>
              </a: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04</a:t>
              </a:r>
              <a:endParaRPr lang="ko-KR" altLang="en-US" sz="2500" b="1" dirty="0">
                <a:solidFill>
                  <a:srgbClr val="06266B"/>
                </a:solidFill>
                <a:latin typeface="+mj-lt"/>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4671318" y="4887556"/>
            <a:ext cx="3936479" cy="686761"/>
            <a:chOff x="4712221" y="5334397"/>
            <a:chExt cx="3936479" cy="686761"/>
          </a:xfrm>
        </p:grpSpPr>
        <p:sp>
          <p:nvSpPr>
            <p:cNvPr id="55" name="Text Box 5"/>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Conclusion/Future Scope</a:t>
              </a:r>
            </a:p>
          </p:txBody>
        </p:sp>
        <p:sp>
          <p:nvSpPr>
            <p:cNvPr id="56" name="Text Box 11"/>
            <p:cNvSpPr txBox="1">
              <a:spLocks noChangeArrowheads="1"/>
            </p:cNvSpPr>
            <p:nvPr/>
          </p:nvSpPr>
          <p:spPr bwMode="auto">
            <a:xfrm>
              <a:off x="5177978" y="5774937"/>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7</a:t>
              </a: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05</a:t>
              </a:r>
              <a:endParaRPr lang="ko-KR" altLang="en-US" sz="2500" b="1" dirty="0">
                <a:solidFill>
                  <a:srgbClr val="06266B"/>
                </a:solidFill>
                <a:latin typeface="+mj-lt"/>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3" name="그룹 1">
            <a:extLst>
              <a:ext uri="{FF2B5EF4-FFF2-40B4-BE49-F238E27FC236}">
                <a16:creationId xmlns:a16="http://schemas.microsoft.com/office/drawing/2014/main" id="{3B3754B0-DC3D-5DA2-E21C-C685E19F9AF7}"/>
              </a:ext>
            </a:extLst>
          </p:cNvPr>
          <p:cNvGrpSpPr/>
          <p:nvPr/>
        </p:nvGrpSpPr>
        <p:grpSpPr>
          <a:xfrm>
            <a:off x="4681737" y="5612784"/>
            <a:ext cx="3936479" cy="686761"/>
            <a:chOff x="4712221" y="5334397"/>
            <a:chExt cx="3936479" cy="686761"/>
          </a:xfrm>
        </p:grpSpPr>
        <p:sp>
          <p:nvSpPr>
            <p:cNvPr id="4" name="Text Box 5">
              <a:extLst>
                <a:ext uri="{FF2B5EF4-FFF2-40B4-BE49-F238E27FC236}">
                  <a16:creationId xmlns:a16="http://schemas.microsoft.com/office/drawing/2014/main" id="{8846F110-9597-A273-ED82-C159D0B696FE}"/>
                </a:ext>
              </a:extLst>
            </p:cNvPr>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Bibliography</a:t>
              </a:r>
            </a:p>
          </p:txBody>
        </p:sp>
        <p:sp>
          <p:nvSpPr>
            <p:cNvPr id="5" name="Text Box 11">
              <a:extLst>
                <a:ext uri="{FF2B5EF4-FFF2-40B4-BE49-F238E27FC236}">
                  <a16:creationId xmlns:a16="http://schemas.microsoft.com/office/drawing/2014/main" id="{3EDF0DB1-8C65-D7CD-D4DD-CB7DF4CBAEBC}"/>
                </a:ext>
              </a:extLst>
            </p:cNvPr>
            <p:cNvSpPr txBox="1">
              <a:spLocks noChangeArrowheads="1"/>
            </p:cNvSpPr>
            <p:nvPr/>
          </p:nvSpPr>
          <p:spPr bwMode="auto">
            <a:xfrm>
              <a:off x="5177978" y="5774937"/>
              <a:ext cx="3138438"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8</a:t>
              </a:r>
            </a:p>
          </p:txBody>
        </p:sp>
        <p:sp>
          <p:nvSpPr>
            <p:cNvPr id="10" name="TextBox 13">
              <a:extLst>
                <a:ext uri="{FF2B5EF4-FFF2-40B4-BE49-F238E27FC236}">
                  <a16:creationId xmlns:a16="http://schemas.microsoft.com/office/drawing/2014/main" id="{1AE5E700-BC56-E82B-883B-B26E21F761C8}"/>
                </a:ext>
              </a:extLst>
            </p:cNvPr>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06</a:t>
              </a:r>
              <a:endParaRPr lang="ko-KR" altLang="en-US" sz="2500" b="1" dirty="0">
                <a:solidFill>
                  <a:srgbClr val="06266B"/>
                </a:solidFill>
                <a:latin typeface="+mj-lt"/>
                <a:ea typeface="맑은 고딕" pitchFamily="50" charset="-127"/>
              </a:endParaRPr>
            </a:p>
          </p:txBody>
        </p:sp>
        <p:cxnSp>
          <p:nvCxnSpPr>
            <p:cNvPr id="11" name="직선 연결선 62">
              <a:extLst>
                <a:ext uri="{FF2B5EF4-FFF2-40B4-BE49-F238E27FC236}">
                  <a16:creationId xmlns:a16="http://schemas.microsoft.com/office/drawing/2014/main" id="{5B2C9DEF-DF10-AA22-5CD3-9A188050E476}"/>
                </a:ext>
              </a:extLst>
            </p:cNvPr>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364088" y="3231497"/>
            <a:ext cx="2906953" cy="830997"/>
            <a:chOff x="4821352" y="2883942"/>
            <a:chExt cx="2906953" cy="830997"/>
          </a:xfrm>
        </p:grpSpPr>
        <p:sp>
          <p:nvSpPr>
            <p:cNvPr id="12" name="Text Box 5"/>
            <p:cNvSpPr txBox="1">
              <a:spLocks noChangeArrowheads="1"/>
            </p:cNvSpPr>
            <p:nvPr/>
          </p:nvSpPr>
          <p:spPr bwMode="auto">
            <a:xfrm>
              <a:off x="4966425" y="2883942"/>
              <a:ext cx="2616806" cy="8309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Objective of the Project</a:t>
              </a:r>
            </a:p>
          </p:txBody>
        </p:sp>
        <p:sp>
          <p:nvSpPr>
            <p:cNvPr id="13" name="직사각형 12"/>
            <p:cNvSpPr/>
            <p:nvPr/>
          </p:nvSpPr>
          <p:spPr>
            <a:xfrm>
              <a:off x="4821352" y="3298714"/>
              <a:ext cx="2906953" cy="246221"/>
            </a:xfrm>
            <a:prstGeom prst="rect">
              <a:avLst/>
            </a:prstGeom>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grpSp>
      <p:cxnSp>
        <p:nvCxnSpPr>
          <p:cNvPr id="4" name="직선 연결선 3"/>
          <p:cNvCxnSpPr>
            <a:cxnSpLocks/>
          </p:cNvCxnSpPr>
          <p:nvPr/>
        </p:nvCxnSpPr>
        <p:spPr>
          <a:xfrm>
            <a:off x="5364088" y="4134751"/>
            <a:ext cx="3095625" cy="0"/>
          </a:xfrm>
          <a:prstGeom prst="line">
            <a:avLst/>
          </a:prstGeom>
          <a:ln>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grpSp>
        <p:nvGrpSpPr>
          <p:cNvPr id="14" name="그룹 13"/>
          <p:cNvGrpSpPr/>
          <p:nvPr/>
        </p:nvGrpSpPr>
        <p:grpSpPr>
          <a:xfrm>
            <a:off x="6425524" y="2579517"/>
            <a:ext cx="659102" cy="659102"/>
            <a:chOff x="6913510" y="2630656"/>
            <a:chExt cx="659102" cy="659102"/>
          </a:xfrm>
        </p:grpSpPr>
        <p:sp>
          <p:nvSpPr>
            <p:cNvPr id="9" name="타원 8"/>
            <p:cNvSpPr/>
            <p:nvPr/>
          </p:nvSpPr>
          <p:spPr>
            <a:xfrm>
              <a:off x="6913510" y="2630656"/>
              <a:ext cx="659102" cy="65910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6" name="Text Box 4"/>
            <p:cNvSpPr txBox="1">
              <a:spLocks noChangeArrowheads="1"/>
            </p:cNvSpPr>
            <p:nvPr/>
          </p:nvSpPr>
          <p:spPr bwMode="auto">
            <a:xfrm>
              <a:off x="6951863" y="2658295"/>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D8453E"/>
                  </a:solidFill>
                  <a:latin typeface="+mj-lt"/>
                  <a:ea typeface="맑은 고딕" pitchFamily="50" charset="-127"/>
                  <a:cs typeface="굴림" pitchFamily="50" charset="-127"/>
                </a:rPr>
                <a:t>01</a:t>
              </a:r>
              <a:endParaRPr kumimoji="1" lang="ko-KR" altLang="ko-KR" sz="3200" b="1" dirty="0">
                <a:solidFill>
                  <a:srgbClr val="D8453E"/>
                </a:solidFill>
                <a:latin typeface="+mj-lt"/>
                <a:ea typeface="맑은 고딕" pitchFamily="50" charset="-127"/>
                <a:cs typeface="굴림" pitchFamily="50" charset="-127"/>
              </a:endParaRPr>
            </a:p>
          </p:txBody>
        </p:sp>
      </p:grpSp>
      <p:sp>
        <p:nvSpPr>
          <p:cNvPr id="5" name="TextBox 4">
            <a:extLst>
              <a:ext uri="{FF2B5EF4-FFF2-40B4-BE49-F238E27FC236}">
                <a16:creationId xmlns:a16="http://schemas.microsoft.com/office/drawing/2014/main" id="{414DA61C-456E-E93B-AAC9-763355F043C4}"/>
              </a:ext>
            </a:extLst>
          </p:cNvPr>
          <p:cNvSpPr txBox="1"/>
          <p:nvPr/>
        </p:nvSpPr>
        <p:spPr>
          <a:xfrm>
            <a:off x="5220072" y="4292854"/>
            <a:ext cx="3601457" cy="2031325"/>
          </a:xfrm>
          <a:prstGeom prst="rect">
            <a:avLst/>
          </a:prstGeom>
          <a:noFill/>
        </p:spPr>
        <p:txBody>
          <a:bodyPr wrap="square" rtlCol="0">
            <a:spAutoFit/>
          </a:bodyPr>
          <a:lstStyle/>
          <a:p>
            <a:r>
              <a:rPr lang="en-US" dirty="0">
                <a:solidFill>
                  <a:schemeClr val="bg2"/>
                </a:solidFill>
              </a:rPr>
              <a:t>The goal of </a:t>
            </a:r>
            <a:r>
              <a:rPr lang="en-US" b="1" dirty="0">
                <a:solidFill>
                  <a:schemeClr val="bg2"/>
                </a:solidFill>
              </a:rPr>
              <a:t>passenger satisfaction</a:t>
            </a:r>
            <a:r>
              <a:rPr lang="en-US" dirty="0">
                <a:solidFill>
                  <a:schemeClr val="bg2"/>
                </a:solidFill>
              </a:rPr>
              <a:t> in an airline project centers on improving the overall experience of travelers by addressing multiple factors that influence their perception of quality, comfort, and service throughout their journey.</a:t>
            </a:r>
            <a:endParaRPr lang="en-IN" dirty="0">
              <a:solidFill>
                <a:schemeClr val="bg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LITERATURE REVIEW</a:t>
            </a:r>
            <a:endParaRPr lang="ko-KR" altLang="en-US" dirty="0"/>
          </a:p>
        </p:txBody>
      </p:sp>
      <p:sp>
        <p:nvSpPr>
          <p:cNvPr id="37" name="내용 개체 틀 36"/>
          <p:cNvSpPr>
            <a:spLocks noGrp="1"/>
          </p:cNvSpPr>
          <p:nvPr>
            <p:ph idx="1"/>
          </p:nvPr>
        </p:nvSpPr>
        <p:spPr/>
        <p:txBody>
          <a:bodyPr>
            <a:normAutofit/>
          </a:bodyPr>
          <a:lstStyle/>
          <a:p>
            <a:pPr>
              <a:buFont typeface="Arial" panose="020B0604020202020204" pitchFamily="34" charset="0"/>
              <a:buChar char="•"/>
            </a:pPr>
            <a:r>
              <a:rPr lang="en-US" i="0" dirty="0">
                <a:solidFill>
                  <a:schemeClr val="tx1"/>
                </a:solidFill>
              </a:rPr>
              <a:t>Numerous studies, such as Parasuraman et al.’s SERVQUAL model (1985), have examined how  airlines measure customer satisfaction. More recent work emphasizes digital customer               engagement through mobile apps and online services, like the study by Amadeus (2016) on       customer personalization.</a:t>
            </a:r>
          </a:p>
          <a:p>
            <a:pPr>
              <a:buFont typeface="Arial" panose="020B0604020202020204" pitchFamily="34" charset="0"/>
              <a:buChar char="•"/>
            </a:pPr>
            <a:endParaRPr lang="en-US" altLang="ko-KR" i="0" dirty="0">
              <a:solidFill>
                <a:schemeClr val="tx1"/>
              </a:solidFill>
            </a:endParaRPr>
          </a:p>
          <a:p>
            <a:pPr>
              <a:buFont typeface="Arial" panose="020B0604020202020204" pitchFamily="34" charset="0"/>
              <a:buChar char="•"/>
            </a:pPr>
            <a:r>
              <a:rPr lang="en-US" i="0" dirty="0">
                <a:solidFill>
                  <a:schemeClr val="tx1"/>
                </a:solidFill>
              </a:rPr>
              <a:t>One area of focus is how airlines utilize FFP to build loyalty and manage customer relationships. Research by Uncles et al. (2003) delves into the effectiveness and strategic use of these              programs for retaining customers.</a:t>
            </a:r>
          </a:p>
          <a:p>
            <a:pPr>
              <a:buFont typeface="Arial" panose="020B0604020202020204" pitchFamily="34" charset="0"/>
              <a:buChar char="•"/>
            </a:pPr>
            <a:endParaRPr lang="en-US" altLang="ko-KR" i="0" dirty="0">
              <a:solidFill>
                <a:schemeClr val="tx1"/>
              </a:solidFill>
            </a:endParaRPr>
          </a:p>
          <a:p>
            <a:pPr>
              <a:buFont typeface="Arial" panose="020B0604020202020204" pitchFamily="34" charset="0"/>
              <a:buChar char="•"/>
            </a:pPr>
            <a:r>
              <a:rPr lang="en-US" i="0" dirty="0">
                <a:solidFill>
                  <a:schemeClr val="tx1"/>
                </a:solidFill>
              </a:rPr>
              <a:t>As technology evolves, passengers increasingly expect advanced in-flight entertainment (IFE)    systems and reliable Wi-Fi. Kim and Lee (2011) found that entertainment and internet access    can enhance satisfaction, particularly on long-haul flights.</a:t>
            </a:r>
          </a:p>
          <a:p>
            <a:pPr>
              <a:buFont typeface="Arial" panose="020B0604020202020204" pitchFamily="34" charset="0"/>
              <a:buChar char="•"/>
            </a:pPr>
            <a:endParaRPr lang="en-US" altLang="ko-KR" i="0" dirty="0">
              <a:solidFill>
                <a:schemeClr val="tx1"/>
              </a:solidFill>
            </a:endParaRPr>
          </a:p>
          <a:p>
            <a:pPr>
              <a:buFont typeface="Arial" panose="020B0604020202020204" pitchFamily="34" charset="0"/>
              <a:buChar char="•"/>
            </a:pPr>
            <a:r>
              <a:rPr lang="en-US" i="0" dirty="0">
                <a:solidFill>
                  <a:schemeClr val="tx1"/>
                </a:solidFill>
              </a:rPr>
              <a:t>In-flight meal quality is another important driver of satisfaction. According to research by Han  and Hyun (2018), passengers place high value on meal options, particularly when they are </a:t>
            </a:r>
            <a:r>
              <a:rPr lang="en-US" i="0" dirty="0" err="1">
                <a:solidFill>
                  <a:schemeClr val="tx1"/>
                </a:solidFill>
              </a:rPr>
              <a:t>freshvaried</a:t>
            </a:r>
            <a:r>
              <a:rPr lang="en-US" i="0" dirty="0">
                <a:solidFill>
                  <a:schemeClr val="tx1"/>
                </a:solidFill>
              </a:rPr>
              <a:t>, and accommodate different dietary preferences</a:t>
            </a:r>
            <a:r>
              <a:rPr lang="en-US" dirty="0"/>
              <a:t>.</a:t>
            </a:r>
            <a:endParaRPr lang="ko-KR" altLang="en-US" i="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3446-DFA1-E1D9-2A1F-6BE944D276E2}"/>
              </a:ext>
            </a:extLst>
          </p:cNvPr>
          <p:cNvSpPr>
            <a:spLocks noGrp="1"/>
          </p:cNvSpPr>
          <p:nvPr>
            <p:ph type="title"/>
          </p:nvPr>
        </p:nvSpPr>
        <p:spPr/>
        <p:txBody>
          <a:bodyPr/>
          <a:lstStyle/>
          <a:p>
            <a:r>
              <a:rPr lang="en-IN" dirty="0"/>
              <a:t>DESIGN/MODELS USED IN SDLC- 1</a:t>
            </a:r>
          </a:p>
        </p:txBody>
      </p:sp>
      <p:sp>
        <p:nvSpPr>
          <p:cNvPr id="3" name="Content Placeholder 2">
            <a:extLst>
              <a:ext uri="{FF2B5EF4-FFF2-40B4-BE49-F238E27FC236}">
                <a16:creationId xmlns:a16="http://schemas.microsoft.com/office/drawing/2014/main" id="{D64B5BD1-6960-75D1-28AA-A9C27CA9BB56}"/>
              </a:ext>
            </a:extLst>
          </p:cNvPr>
          <p:cNvSpPr>
            <a:spLocks noGrp="1"/>
          </p:cNvSpPr>
          <p:nvPr>
            <p:ph idx="1"/>
          </p:nvPr>
        </p:nvSpPr>
        <p:spPr>
          <a:xfrm>
            <a:off x="179512" y="1340768"/>
            <a:ext cx="8784976" cy="4953694"/>
          </a:xfrm>
        </p:spPr>
        <p:txBody>
          <a:bodyPr>
            <a:normAutofit/>
          </a:bodyPr>
          <a:lstStyle/>
          <a:p>
            <a:r>
              <a:rPr lang="en-IN" i="0" dirty="0">
                <a:solidFill>
                  <a:schemeClr val="tx1"/>
                </a:solidFill>
              </a:rPr>
              <a:t>In this project , we used the agile model. </a:t>
            </a:r>
          </a:p>
          <a:p>
            <a:r>
              <a:rPr lang="en-IN" i="0" dirty="0">
                <a:solidFill>
                  <a:schemeClr val="tx1"/>
                </a:solidFill>
              </a:rPr>
              <a:t>T</a:t>
            </a:r>
            <a:r>
              <a:rPr lang="en-US" i="0" dirty="0">
                <a:solidFill>
                  <a:schemeClr val="tx1"/>
                </a:solidFill>
              </a:rPr>
              <a:t>he </a:t>
            </a:r>
            <a:r>
              <a:rPr lang="en-US" b="1" i="0" dirty="0">
                <a:solidFill>
                  <a:schemeClr val="tx1"/>
                </a:solidFill>
              </a:rPr>
              <a:t>Agile model</a:t>
            </a:r>
            <a:r>
              <a:rPr lang="en-US" i="0" dirty="0">
                <a:solidFill>
                  <a:schemeClr val="tx1"/>
                </a:solidFill>
              </a:rPr>
              <a:t> is one of the most widely used methodologies in projects focused on customer              satisfaction, as it allows for </a:t>
            </a:r>
            <a:r>
              <a:rPr lang="en-US" b="1" i="0" dirty="0">
                <a:solidFill>
                  <a:schemeClr val="tx1"/>
                </a:solidFill>
              </a:rPr>
              <a:t>frequent updates</a:t>
            </a:r>
            <a:r>
              <a:rPr lang="en-US" i="0" dirty="0">
                <a:solidFill>
                  <a:schemeClr val="tx1"/>
                </a:solidFill>
              </a:rPr>
              <a:t>, </a:t>
            </a:r>
            <a:r>
              <a:rPr lang="en-US" b="1" i="0" dirty="0">
                <a:solidFill>
                  <a:schemeClr val="tx1"/>
                </a:solidFill>
              </a:rPr>
              <a:t>continuous feedback</a:t>
            </a:r>
            <a:r>
              <a:rPr lang="en-US" i="0" dirty="0">
                <a:solidFill>
                  <a:schemeClr val="tx1"/>
                </a:solidFill>
              </a:rPr>
              <a:t>, and </a:t>
            </a:r>
            <a:r>
              <a:rPr lang="en-US" b="1" i="0" dirty="0">
                <a:solidFill>
                  <a:schemeClr val="tx1"/>
                </a:solidFill>
              </a:rPr>
              <a:t>rapid iterations</a:t>
            </a:r>
            <a:r>
              <a:rPr lang="en-US" i="0" dirty="0">
                <a:solidFill>
                  <a:schemeClr val="tx1"/>
                </a:solidFill>
              </a:rPr>
              <a:t> based on user input. For a project centered on airline passenger satisfaction, Agile provides the flexibility to:</a:t>
            </a:r>
          </a:p>
          <a:p>
            <a:endParaRPr lang="en-US" i="0" dirty="0">
              <a:solidFill>
                <a:schemeClr val="tx1"/>
              </a:solidFill>
            </a:endParaRPr>
          </a:p>
          <a:p>
            <a:pPr>
              <a:buFont typeface="Arial" panose="020B0604020202020204" pitchFamily="34" charset="0"/>
              <a:buChar char="•"/>
            </a:pPr>
            <a:r>
              <a:rPr lang="en-US" i="0" dirty="0">
                <a:solidFill>
                  <a:schemeClr val="tx1"/>
                </a:solidFill>
              </a:rPr>
              <a:t>Quickly adapt to passenger feedback.</a:t>
            </a:r>
          </a:p>
          <a:p>
            <a:pPr>
              <a:buFont typeface="Arial" panose="020B0604020202020204" pitchFamily="34" charset="0"/>
              <a:buChar char="•"/>
            </a:pPr>
            <a:r>
              <a:rPr lang="en-US" i="0" dirty="0">
                <a:solidFill>
                  <a:schemeClr val="tx1"/>
                </a:solidFill>
              </a:rPr>
              <a:t>Roll out frequent updates (such as app features or loyalty program changes).</a:t>
            </a:r>
          </a:p>
          <a:p>
            <a:pPr>
              <a:buFont typeface="Arial" panose="020B0604020202020204" pitchFamily="34" charset="0"/>
              <a:buChar char="•"/>
            </a:pPr>
            <a:r>
              <a:rPr lang="en-US" i="0" dirty="0">
                <a:solidFill>
                  <a:schemeClr val="tx1"/>
                </a:solidFill>
              </a:rPr>
              <a:t>Continuously improve passenger touchpoints like </a:t>
            </a:r>
            <a:r>
              <a:rPr lang="en-US" b="1" i="0" dirty="0">
                <a:solidFill>
                  <a:schemeClr val="tx1"/>
                </a:solidFill>
              </a:rPr>
              <a:t>mobile apps</a:t>
            </a:r>
            <a:r>
              <a:rPr lang="en-US" i="0" dirty="0">
                <a:solidFill>
                  <a:schemeClr val="tx1"/>
                </a:solidFill>
              </a:rPr>
              <a:t>, </a:t>
            </a:r>
            <a:r>
              <a:rPr lang="en-US" b="1" i="0" dirty="0">
                <a:solidFill>
                  <a:schemeClr val="tx1"/>
                </a:solidFill>
              </a:rPr>
              <a:t>in-flight entertainment systems</a:t>
            </a:r>
            <a:r>
              <a:rPr lang="en-US" i="0" dirty="0">
                <a:solidFill>
                  <a:schemeClr val="tx1"/>
                </a:solidFill>
              </a:rPr>
              <a:t>,      and </a:t>
            </a:r>
          </a:p>
          <a:p>
            <a:pPr>
              <a:buFont typeface="Arial" panose="020B0604020202020204" pitchFamily="34" charset="0"/>
              <a:buChar char="•"/>
            </a:pPr>
            <a:r>
              <a:rPr lang="en-US" b="1" i="0" dirty="0">
                <a:solidFill>
                  <a:schemeClr val="tx1"/>
                </a:solidFill>
              </a:rPr>
              <a:t>customer support platforms</a:t>
            </a:r>
            <a:r>
              <a:rPr lang="en-US" i="0" dirty="0">
                <a:solidFill>
                  <a:schemeClr val="tx1"/>
                </a:solidFill>
              </a:rPr>
              <a:t>.</a:t>
            </a:r>
          </a:p>
          <a:p>
            <a:pPr>
              <a:buFont typeface="Arial" panose="020B0604020202020204" pitchFamily="34" charset="0"/>
              <a:buChar char="•"/>
            </a:pPr>
            <a:endParaRPr lang="en-US" i="0" dirty="0">
              <a:solidFill>
                <a:schemeClr val="tx1"/>
              </a:solidFill>
            </a:endParaRPr>
          </a:p>
          <a:p>
            <a:r>
              <a:rPr lang="en-US" b="1" i="0" dirty="0">
                <a:solidFill>
                  <a:schemeClr val="tx1"/>
                </a:solidFill>
              </a:rPr>
              <a:t>Use Case</a:t>
            </a:r>
            <a:r>
              <a:rPr lang="en-US" i="0" dirty="0">
                <a:solidFill>
                  <a:schemeClr val="tx1"/>
                </a:solidFill>
              </a:rPr>
              <a:t>:</a:t>
            </a:r>
          </a:p>
          <a:p>
            <a:endParaRPr lang="en-US" i="0" dirty="0">
              <a:solidFill>
                <a:schemeClr val="tx1"/>
              </a:solidFill>
            </a:endParaRPr>
          </a:p>
          <a:p>
            <a:pPr>
              <a:buFont typeface="Arial" panose="020B0604020202020204" pitchFamily="34" charset="0"/>
              <a:buChar char="•"/>
            </a:pPr>
            <a:r>
              <a:rPr lang="en-US" i="0" dirty="0">
                <a:solidFill>
                  <a:schemeClr val="tx1"/>
                </a:solidFill>
              </a:rPr>
              <a:t>Enhancing a </a:t>
            </a:r>
            <a:r>
              <a:rPr lang="en-US" b="1" i="0" dirty="0">
                <a:solidFill>
                  <a:schemeClr val="tx1"/>
                </a:solidFill>
              </a:rPr>
              <a:t>mobile booking app</a:t>
            </a:r>
            <a:r>
              <a:rPr lang="en-US" i="0" dirty="0">
                <a:solidFill>
                  <a:schemeClr val="tx1"/>
                </a:solidFill>
              </a:rPr>
              <a:t> by releasing frequent updates based on real-time feedback from        passengers.</a:t>
            </a:r>
          </a:p>
          <a:p>
            <a:pPr>
              <a:buFont typeface="Arial" panose="020B0604020202020204" pitchFamily="34" charset="0"/>
              <a:buChar char="•"/>
            </a:pPr>
            <a:r>
              <a:rPr lang="en-US" i="0" dirty="0">
                <a:solidFill>
                  <a:schemeClr val="tx1"/>
                </a:solidFill>
              </a:rPr>
              <a:t>Implementing personalized features in the loyalty program (e.g., frequent flyer programs) with              flexibility to change based on user preferences.</a:t>
            </a:r>
          </a:p>
          <a:p>
            <a:pPr>
              <a:buFont typeface="Arial" panose="020B0604020202020204" pitchFamily="34" charset="0"/>
              <a:buChar char="•"/>
            </a:pPr>
            <a:endParaRPr lang="en-US" i="0" dirty="0">
              <a:solidFill>
                <a:schemeClr val="tx1"/>
              </a:solidFill>
            </a:endParaRPr>
          </a:p>
          <a:p>
            <a:endParaRPr lang="en-IN" dirty="0"/>
          </a:p>
        </p:txBody>
      </p:sp>
    </p:spTree>
    <p:extLst>
      <p:ext uri="{BB962C8B-B14F-4D97-AF65-F5344CB8AC3E}">
        <p14:creationId xmlns:p14="http://schemas.microsoft.com/office/powerpoint/2010/main" val="1169473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CE91-8798-9759-BE72-5029B2CB1EAE}"/>
              </a:ext>
            </a:extLst>
          </p:cNvPr>
          <p:cNvSpPr>
            <a:spLocks noGrp="1"/>
          </p:cNvSpPr>
          <p:nvPr>
            <p:ph type="title"/>
          </p:nvPr>
        </p:nvSpPr>
        <p:spPr/>
        <p:txBody>
          <a:bodyPr/>
          <a:lstStyle/>
          <a:p>
            <a:r>
              <a:rPr lang="en-IN" dirty="0"/>
              <a:t>DESIGN/MODEL USED IN SDLC-2</a:t>
            </a:r>
          </a:p>
        </p:txBody>
      </p:sp>
      <p:sp>
        <p:nvSpPr>
          <p:cNvPr id="3" name="Content Placeholder 2">
            <a:extLst>
              <a:ext uri="{FF2B5EF4-FFF2-40B4-BE49-F238E27FC236}">
                <a16:creationId xmlns:a16="http://schemas.microsoft.com/office/drawing/2014/main" id="{29ADBF5D-146B-B18D-89B0-E108B603DF19}"/>
              </a:ext>
            </a:extLst>
          </p:cNvPr>
          <p:cNvSpPr>
            <a:spLocks noGrp="1"/>
          </p:cNvSpPr>
          <p:nvPr>
            <p:ph idx="1"/>
          </p:nvPr>
        </p:nvSpPr>
        <p:spPr>
          <a:xfrm>
            <a:off x="395536" y="1412776"/>
            <a:ext cx="8748464" cy="4953694"/>
          </a:xfrm>
        </p:spPr>
        <p:txBody>
          <a:bodyPr/>
          <a:lstStyle/>
          <a:p>
            <a:r>
              <a:rPr lang="en-US" b="1" i="0" dirty="0">
                <a:solidFill>
                  <a:schemeClr val="tx1"/>
                </a:solidFill>
              </a:rPr>
              <a:t>Benefits</a:t>
            </a:r>
            <a:r>
              <a:rPr lang="en-US" i="0" dirty="0">
                <a:solidFill>
                  <a:schemeClr val="tx1"/>
                </a:solidFill>
              </a:rPr>
              <a:t>:</a:t>
            </a:r>
          </a:p>
          <a:p>
            <a:endParaRPr lang="en-US" i="0" dirty="0">
              <a:solidFill>
                <a:schemeClr val="tx1"/>
              </a:solidFill>
            </a:endParaRPr>
          </a:p>
          <a:p>
            <a:pPr>
              <a:buFont typeface="Arial" panose="020B0604020202020204" pitchFamily="34" charset="0"/>
              <a:buChar char="•"/>
            </a:pPr>
            <a:r>
              <a:rPr lang="en-US" b="1" i="0" dirty="0">
                <a:solidFill>
                  <a:schemeClr val="tx1"/>
                </a:solidFill>
              </a:rPr>
              <a:t>Flexibility</a:t>
            </a:r>
            <a:r>
              <a:rPr lang="en-US" i="0" dirty="0">
                <a:solidFill>
                  <a:schemeClr val="tx1"/>
                </a:solidFill>
              </a:rPr>
              <a:t> to incorporate customer preferences in real time.</a:t>
            </a:r>
          </a:p>
          <a:p>
            <a:pPr>
              <a:buFont typeface="Arial" panose="020B0604020202020204" pitchFamily="34" charset="0"/>
              <a:buChar char="•"/>
            </a:pPr>
            <a:r>
              <a:rPr lang="en-US" i="0" dirty="0">
                <a:solidFill>
                  <a:schemeClr val="tx1"/>
                </a:solidFill>
              </a:rPr>
              <a:t>Ability to </a:t>
            </a:r>
            <a:r>
              <a:rPr lang="en-US" b="1" i="0" dirty="0">
                <a:solidFill>
                  <a:schemeClr val="tx1"/>
                </a:solidFill>
              </a:rPr>
              <a:t>prioritize key features</a:t>
            </a:r>
            <a:r>
              <a:rPr lang="en-US" i="0" dirty="0">
                <a:solidFill>
                  <a:schemeClr val="tx1"/>
                </a:solidFill>
              </a:rPr>
              <a:t> (like baggage tracking, seat upgrades, or customer service improvements).</a:t>
            </a:r>
          </a:p>
          <a:p>
            <a:pPr>
              <a:buFont typeface="Arial" panose="020B0604020202020204" pitchFamily="34" charset="0"/>
              <a:buChar char="•"/>
            </a:pPr>
            <a:endParaRPr lang="en-US" i="0" dirty="0">
              <a:solidFill>
                <a:schemeClr val="tx1"/>
              </a:solidFill>
            </a:endParaRPr>
          </a:p>
          <a:p>
            <a:r>
              <a:rPr lang="en-US" b="1" i="0" dirty="0">
                <a:solidFill>
                  <a:schemeClr val="tx1"/>
                </a:solidFill>
              </a:rPr>
              <a:t>Challenges</a:t>
            </a:r>
            <a:r>
              <a:rPr lang="en-US" i="0" dirty="0">
                <a:solidFill>
                  <a:schemeClr val="tx1"/>
                </a:solidFill>
              </a:rPr>
              <a:t>:</a:t>
            </a:r>
          </a:p>
          <a:p>
            <a:endParaRPr lang="en-US" i="0" dirty="0">
              <a:solidFill>
                <a:schemeClr val="tx1"/>
              </a:solidFill>
            </a:endParaRPr>
          </a:p>
          <a:p>
            <a:pPr>
              <a:buFont typeface="Arial" panose="020B0604020202020204" pitchFamily="34" charset="0"/>
              <a:buChar char="•"/>
            </a:pPr>
            <a:r>
              <a:rPr lang="en-US" i="0" dirty="0">
                <a:solidFill>
                  <a:schemeClr val="tx1"/>
                </a:solidFill>
              </a:rPr>
              <a:t>Requires strong </a:t>
            </a:r>
            <a:r>
              <a:rPr lang="en-US" b="1" i="0" dirty="0">
                <a:solidFill>
                  <a:schemeClr val="tx1"/>
                </a:solidFill>
              </a:rPr>
              <a:t>team collaboration</a:t>
            </a:r>
            <a:r>
              <a:rPr lang="en-US" i="0" dirty="0">
                <a:solidFill>
                  <a:schemeClr val="tx1"/>
                </a:solidFill>
              </a:rPr>
              <a:t> and may lack structure for large, complex systems like an entire airline management platform.</a:t>
            </a:r>
          </a:p>
          <a:p>
            <a:endParaRPr lang="en-IN" dirty="0"/>
          </a:p>
        </p:txBody>
      </p:sp>
    </p:spTree>
    <p:extLst>
      <p:ext uri="{BB962C8B-B14F-4D97-AF65-F5344CB8AC3E}">
        <p14:creationId xmlns:p14="http://schemas.microsoft.com/office/powerpoint/2010/main" val="3237025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8C91-0144-F49A-439B-9891C3E8CBE5}"/>
              </a:ext>
            </a:extLst>
          </p:cNvPr>
          <p:cNvSpPr>
            <a:spLocks noGrp="1"/>
          </p:cNvSpPr>
          <p:nvPr>
            <p:ph type="title"/>
          </p:nvPr>
        </p:nvSpPr>
        <p:spPr/>
        <p:txBody>
          <a:bodyPr/>
          <a:lstStyle/>
          <a:p>
            <a:r>
              <a:rPr lang="en-IN" dirty="0"/>
              <a:t>IMPLEMENTAION WITH SCREENSHOTS-1</a:t>
            </a:r>
          </a:p>
        </p:txBody>
      </p:sp>
      <p:pic>
        <p:nvPicPr>
          <p:cNvPr id="4" name="Content Placeholder 3">
            <a:extLst>
              <a:ext uri="{FF2B5EF4-FFF2-40B4-BE49-F238E27FC236}">
                <a16:creationId xmlns:a16="http://schemas.microsoft.com/office/drawing/2014/main" id="{F8B3E6C0-33C8-6B36-0282-9E3E9A287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196752"/>
            <a:ext cx="2232248" cy="2232248"/>
          </a:xfrm>
          <a:prstGeom prst="rect">
            <a:avLst/>
          </a:prstGeom>
        </p:spPr>
      </p:pic>
      <p:pic>
        <p:nvPicPr>
          <p:cNvPr id="5" name="Picture 4">
            <a:extLst>
              <a:ext uri="{FF2B5EF4-FFF2-40B4-BE49-F238E27FC236}">
                <a16:creationId xmlns:a16="http://schemas.microsoft.com/office/drawing/2014/main" id="{959B1C67-BF9A-8176-1743-8097C0EE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196752"/>
            <a:ext cx="2776803" cy="2232248"/>
          </a:xfrm>
          <a:prstGeom prst="rect">
            <a:avLst/>
          </a:prstGeom>
        </p:spPr>
      </p:pic>
      <p:pic>
        <p:nvPicPr>
          <p:cNvPr id="6" name="Picture 5">
            <a:extLst>
              <a:ext uri="{FF2B5EF4-FFF2-40B4-BE49-F238E27FC236}">
                <a16:creationId xmlns:a16="http://schemas.microsoft.com/office/drawing/2014/main" id="{0062C90A-46FF-7FD9-6123-4A6FB6179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1196753"/>
            <a:ext cx="2776802" cy="2232248"/>
          </a:xfrm>
          <a:prstGeom prst="rect">
            <a:avLst/>
          </a:prstGeom>
        </p:spPr>
      </p:pic>
      <p:pic>
        <p:nvPicPr>
          <p:cNvPr id="7" name="Picture 6">
            <a:extLst>
              <a:ext uri="{FF2B5EF4-FFF2-40B4-BE49-F238E27FC236}">
                <a16:creationId xmlns:a16="http://schemas.microsoft.com/office/drawing/2014/main" id="{B5323EFA-B154-F718-4334-A23E5B412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7" y="3861415"/>
            <a:ext cx="2776801" cy="2735937"/>
          </a:xfrm>
          <a:prstGeom prst="rect">
            <a:avLst/>
          </a:prstGeom>
        </p:spPr>
      </p:pic>
      <p:pic>
        <p:nvPicPr>
          <p:cNvPr id="8" name="Picture 7">
            <a:extLst>
              <a:ext uri="{FF2B5EF4-FFF2-40B4-BE49-F238E27FC236}">
                <a16:creationId xmlns:a16="http://schemas.microsoft.com/office/drawing/2014/main" id="{BE7BC7C6-0A22-56A5-DBAD-7DE25074FD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856" y="3861048"/>
            <a:ext cx="2664896" cy="2783929"/>
          </a:xfrm>
          <a:prstGeom prst="rect">
            <a:avLst/>
          </a:prstGeom>
        </p:spPr>
      </p:pic>
      <p:pic>
        <p:nvPicPr>
          <p:cNvPr id="9" name="Picture 8">
            <a:extLst>
              <a:ext uri="{FF2B5EF4-FFF2-40B4-BE49-F238E27FC236}">
                <a16:creationId xmlns:a16="http://schemas.microsoft.com/office/drawing/2014/main" id="{C9F9CB77-034F-71C0-27DB-D9F461AF2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5856" y="3861047"/>
            <a:ext cx="2664896" cy="2735937"/>
          </a:xfrm>
          <a:prstGeom prst="rect">
            <a:avLst/>
          </a:prstGeom>
        </p:spPr>
      </p:pic>
    </p:spTree>
    <p:extLst>
      <p:ext uri="{BB962C8B-B14F-4D97-AF65-F5344CB8AC3E}">
        <p14:creationId xmlns:p14="http://schemas.microsoft.com/office/powerpoint/2010/main" val="2570274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A8AAC-03D8-31DD-1D5B-A84FEE9C759F}"/>
              </a:ext>
            </a:extLst>
          </p:cNvPr>
          <p:cNvSpPr>
            <a:spLocks noGrp="1"/>
          </p:cNvSpPr>
          <p:nvPr>
            <p:ph type="title"/>
          </p:nvPr>
        </p:nvSpPr>
        <p:spPr/>
        <p:txBody>
          <a:bodyPr/>
          <a:lstStyle/>
          <a:p>
            <a:r>
              <a:rPr lang="en-IN" dirty="0"/>
              <a:t>IMPLEMENTAION WITH SCREENSHOTS-2</a:t>
            </a:r>
          </a:p>
        </p:txBody>
      </p:sp>
      <p:pic>
        <p:nvPicPr>
          <p:cNvPr id="4" name="Content Placeholder 3">
            <a:extLst>
              <a:ext uri="{FF2B5EF4-FFF2-40B4-BE49-F238E27FC236}">
                <a16:creationId xmlns:a16="http://schemas.microsoft.com/office/drawing/2014/main" id="{4BE521A9-BCF1-2974-A4BD-B554A16A89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340768"/>
            <a:ext cx="3672656" cy="2381696"/>
          </a:xfrm>
          <a:prstGeom prst="rect">
            <a:avLst/>
          </a:prstGeom>
        </p:spPr>
      </p:pic>
      <p:pic>
        <p:nvPicPr>
          <p:cNvPr id="5" name="Picture 4">
            <a:extLst>
              <a:ext uri="{FF2B5EF4-FFF2-40B4-BE49-F238E27FC236}">
                <a16:creationId xmlns:a16="http://schemas.microsoft.com/office/drawing/2014/main" id="{4EAC2B32-9E6C-486C-0A5D-919CC91EC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892" y="1340768"/>
            <a:ext cx="3124692" cy="2381696"/>
          </a:xfrm>
          <a:prstGeom prst="rect">
            <a:avLst/>
          </a:prstGeom>
        </p:spPr>
      </p:pic>
      <p:pic>
        <p:nvPicPr>
          <p:cNvPr id="6" name="Picture 5">
            <a:extLst>
              <a:ext uri="{FF2B5EF4-FFF2-40B4-BE49-F238E27FC236}">
                <a16:creationId xmlns:a16="http://schemas.microsoft.com/office/drawing/2014/main" id="{BF7B81A3-44F8-A92B-8658-76D0C73FD2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4005064"/>
            <a:ext cx="3384376" cy="2592288"/>
          </a:xfrm>
          <a:prstGeom prst="rect">
            <a:avLst/>
          </a:prstGeom>
        </p:spPr>
      </p:pic>
      <p:pic>
        <p:nvPicPr>
          <p:cNvPr id="7" name="Picture 6">
            <a:extLst>
              <a:ext uri="{FF2B5EF4-FFF2-40B4-BE49-F238E27FC236}">
                <a16:creationId xmlns:a16="http://schemas.microsoft.com/office/drawing/2014/main" id="{4A145B9E-5E22-33E2-728E-5591C24B2C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892" y="4005064"/>
            <a:ext cx="3195426" cy="2741578"/>
          </a:xfrm>
          <a:prstGeom prst="rect">
            <a:avLst/>
          </a:prstGeom>
        </p:spPr>
      </p:pic>
    </p:spTree>
    <p:extLst>
      <p:ext uri="{BB962C8B-B14F-4D97-AF65-F5344CB8AC3E}">
        <p14:creationId xmlns:p14="http://schemas.microsoft.com/office/powerpoint/2010/main" val="716146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454E-55E0-D2E1-AE60-F3020EAF1B7D}"/>
              </a:ext>
            </a:extLst>
          </p:cNvPr>
          <p:cNvSpPr>
            <a:spLocks noGrp="1"/>
          </p:cNvSpPr>
          <p:nvPr>
            <p:ph type="title"/>
          </p:nvPr>
        </p:nvSpPr>
        <p:spPr/>
        <p:txBody>
          <a:bodyPr/>
          <a:lstStyle/>
          <a:p>
            <a:r>
              <a:rPr lang="en-IN" dirty="0"/>
              <a:t>CONCLUSION /FUTURE SCOPE</a:t>
            </a:r>
          </a:p>
        </p:txBody>
      </p:sp>
      <p:sp>
        <p:nvSpPr>
          <p:cNvPr id="3" name="Content Placeholder 2">
            <a:extLst>
              <a:ext uri="{FF2B5EF4-FFF2-40B4-BE49-F238E27FC236}">
                <a16:creationId xmlns:a16="http://schemas.microsoft.com/office/drawing/2014/main" id="{B226E039-96DC-BA11-115B-ABA78BE8951B}"/>
              </a:ext>
            </a:extLst>
          </p:cNvPr>
          <p:cNvSpPr>
            <a:spLocks noGrp="1"/>
          </p:cNvSpPr>
          <p:nvPr>
            <p:ph idx="1"/>
          </p:nvPr>
        </p:nvSpPr>
        <p:spPr>
          <a:xfrm>
            <a:off x="395536" y="1412776"/>
            <a:ext cx="8568952" cy="4953694"/>
          </a:xfrm>
        </p:spPr>
        <p:txBody>
          <a:bodyPr/>
          <a:lstStyle/>
          <a:p>
            <a:pPr>
              <a:buFont typeface="Arial" panose="020B0604020202020204" pitchFamily="34" charset="0"/>
              <a:buChar char="•"/>
            </a:pPr>
            <a:r>
              <a:rPr lang="en-US" i="0" dirty="0">
                <a:solidFill>
                  <a:schemeClr val="tx1"/>
                </a:solidFill>
              </a:rPr>
              <a:t>In the rapidly evolving aviation industry, </a:t>
            </a:r>
            <a:r>
              <a:rPr lang="en-US" b="1" i="0" dirty="0">
                <a:solidFill>
                  <a:schemeClr val="tx1"/>
                </a:solidFill>
              </a:rPr>
              <a:t>passenger satisfaction</a:t>
            </a:r>
            <a:r>
              <a:rPr lang="en-US" i="0" dirty="0">
                <a:solidFill>
                  <a:schemeClr val="tx1"/>
                </a:solidFill>
              </a:rPr>
              <a:t> plays a pivotal role in the success and competitiveness of airlines. By focusing on service quality, in-flight comfort, technological        innovation, and customer-centric operations, airlines can significantly enhance the overall              passenger experience. </a:t>
            </a:r>
          </a:p>
          <a:p>
            <a:pPr>
              <a:buFont typeface="Arial" panose="020B0604020202020204" pitchFamily="34" charset="0"/>
              <a:buChar char="•"/>
            </a:pPr>
            <a:endParaRPr lang="en-US" dirty="0"/>
          </a:p>
          <a:p>
            <a:pPr>
              <a:buFont typeface="Arial" panose="020B0604020202020204" pitchFamily="34" charset="0"/>
              <a:buChar char="•"/>
            </a:pPr>
            <a:r>
              <a:rPr lang="en-US" i="0" dirty="0">
                <a:solidFill>
                  <a:schemeClr val="tx1"/>
                </a:solidFill>
              </a:rPr>
              <a:t>The continued development of </a:t>
            </a:r>
            <a:r>
              <a:rPr lang="en-US" b="1" i="0" dirty="0">
                <a:solidFill>
                  <a:schemeClr val="tx1"/>
                </a:solidFill>
              </a:rPr>
              <a:t>smart airports</a:t>
            </a:r>
            <a:r>
              <a:rPr lang="en-US" i="0" dirty="0">
                <a:solidFill>
                  <a:schemeClr val="tx1"/>
                </a:solidFill>
              </a:rPr>
              <a:t> with seamless, contactless interactions—from        biometric check-ins to automated baggage systems—will greatly reduce passenger friction.            Implementing more efficient processes at airports will improve overall satisfaction by reducing   wait times and enhancing convenience.</a:t>
            </a:r>
          </a:p>
          <a:p>
            <a:pPr>
              <a:buFont typeface="Arial" panose="020B0604020202020204" pitchFamily="34" charset="0"/>
              <a:buChar char="•"/>
            </a:pPr>
            <a:endParaRPr lang="en-US" i="0" dirty="0">
              <a:solidFill>
                <a:schemeClr val="tx1"/>
              </a:solidFill>
            </a:endParaRPr>
          </a:p>
          <a:p>
            <a:pPr>
              <a:buFont typeface="Arial" panose="020B0604020202020204" pitchFamily="34" charset="0"/>
              <a:buChar char="•"/>
            </a:pPr>
            <a:r>
              <a:rPr lang="en-US" i="0" dirty="0">
                <a:solidFill>
                  <a:schemeClr val="tx1"/>
                </a:solidFill>
              </a:rPr>
              <a:t>Future developments in </a:t>
            </a:r>
            <a:r>
              <a:rPr lang="en-US" b="1" i="0" dirty="0">
                <a:solidFill>
                  <a:schemeClr val="tx1"/>
                </a:solidFill>
              </a:rPr>
              <a:t>in-flight entertainment (IFE)</a:t>
            </a:r>
            <a:r>
              <a:rPr lang="en-US" i="0" dirty="0">
                <a:solidFill>
                  <a:schemeClr val="tx1"/>
                </a:solidFill>
              </a:rPr>
              <a:t> and </a:t>
            </a:r>
            <a:r>
              <a:rPr lang="en-US" b="1" i="0" dirty="0">
                <a:solidFill>
                  <a:schemeClr val="tx1"/>
                </a:solidFill>
              </a:rPr>
              <a:t>high-speed internet connectivity</a:t>
            </a:r>
            <a:r>
              <a:rPr lang="en-US" i="0" dirty="0">
                <a:solidFill>
                  <a:schemeClr val="tx1"/>
                </a:solidFill>
              </a:rPr>
              <a:t> will   allow passengers to stay connected and entertained at all times. Airlines that can deliver                seamless streaming, shopping, and communications during flights will have an advantage in         passenger satisfaction.</a:t>
            </a:r>
            <a:endParaRPr lang="en-IN" i="0" dirty="0">
              <a:solidFill>
                <a:schemeClr val="tx1"/>
              </a:solidFill>
            </a:endParaRPr>
          </a:p>
        </p:txBody>
      </p:sp>
    </p:spTree>
    <p:extLst>
      <p:ext uri="{BB962C8B-B14F-4D97-AF65-F5344CB8AC3E}">
        <p14:creationId xmlns:p14="http://schemas.microsoft.com/office/powerpoint/2010/main" val="117362374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10442</TotalTime>
  <Words>654</Words>
  <Application>Microsoft Office PowerPoint</Application>
  <PresentationFormat>On-screen Show (4:3)</PresentationFormat>
  <Paragraphs>73</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맑은 고딕</vt:lpstr>
      <vt:lpstr>굴림체</vt:lpstr>
      <vt:lpstr>Calibri Light</vt:lpstr>
      <vt:lpstr>Arial</vt:lpstr>
      <vt:lpstr>Office 테마</vt:lpstr>
      <vt:lpstr>AIRLINE PROJECT</vt:lpstr>
      <vt:lpstr>PowerPoint Presentation</vt:lpstr>
      <vt:lpstr>PowerPoint Presentation</vt:lpstr>
      <vt:lpstr>LITERATURE REVIEW</vt:lpstr>
      <vt:lpstr>DESIGN/MODELS USED IN SDLC- 1</vt:lpstr>
      <vt:lpstr>DESIGN/MODEL USED IN SDLC-2</vt:lpstr>
      <vt:lpstr>IMPLEMENTAION WITH SCREENSHOTS-1</vt:lpstr>
      <vt:lpstr>IMPLEMENTAION WITH SCREENSHOTS-2</vt:lpstr>
      <vt:lpstr>CONCLUSION /FUTURE SCOPE</vt:lpstr>
      <vt:lpstr>BIBLIOGRAPHY</vt:lpstr>
      <vt:lpstr>THANK YOU</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Ayushi Goel</cp:lastModifiedBy>
  <cp:revision>1</cp:revision>
  <dcterms:created xsi:type="dcterms:W3CDTF">2010-02-01T08:03:16Z</dcterms:created>
  <dcterms:modified xsi:type="dcterms:W3CDTF">2024-10-14T15:18:43Z</dcterms:modified>
  <cp:category>www.slidemembers.com</cp:category>
  <cp:version>YESFORM Co.,Ltd.</cp:version>
</cp:coreProperties>
</file>